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8" r:id="rId3"/>
    <p:sldId id="259" r:id="rId4"/>
    <p:sldId id="261" r:id="rId5"/>
    <p:sldId id="260" r:id="rId6"/>
    <p:sldId id="262" r:id="rId7"/>
    <p:sldId id="263" r:id="rId8"/>
    <p:sldId id="264"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F313DB7A-303C-4B73-8288-8C05DDC89C65}" type="datetimeFigureOut">
              <a:rPr lang="en-US" smtClean="0"/>
              <a:t>3/15/2012</a:t>
            </a:fld>
            <a:endParaRPr lang="en-US"/>
          </a:p>
        </p:txBody>
      </p:sp>
      <p:sp>
        <p:nvSpPr>
          <p:cNvPr id="16" name="Slide Number Placeholder 15"/>
          <p:cNvSpPr>
            <a:spLocks noGrp="1"/>
          </p:cNvSpPr>
          <p:nvPr>
            <p:ph type="sldNum" sz="quarter" idx="11"/>
          </p:nvPr>
        </p:nvSpPr>
        <p:spPr/>
        <p:txBody>
          <a:bodyPr/>
          <a:lstStyle/>
          <a:p>
            <a:fld id="{E4E64D7E-9E06-4C32-9C8C-D7FCE18B8FD6}"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13DB7A-303C-4B73-8288-8C05DDC89C65}" type="datetimeFigureOut">
              <a:rPr lang="en-US" smtClean="0"/>
              <a:t>3/15/2012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E64D7E-9E06-4C32-9C8C-D7FCE18B8FD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313DB7A-303C-4B73-8288-8C05DDC89C65}" type="datetimeFigureOut">
              <a:rPr lang="en-US" smtClean="0"/>
              <a:t>3/15/2012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E64D7E-9E06-4C32-9C8C-D7FCE18B8FD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F313DB7A-303C-4B73-8288-8C05DDC89C65}" type="datetimeFigureOut">
              <a:rPr lang="en-US" smtClean="0"/>
              <a:t>3/15/2012</a:t>
            </a:fld>
            <a:endParaRPr lang="en-US"/>
          </a:p>
        </p:txBody>
      </p:sp>
      <p:sp>
        <p:nvSpPr>
          <p:cNvPr id="15" name="Slide Number Placeholder 14"/>
          <p:cNvSpPr>
            <a:spLocks noGrp="1"/>
          </p:cNvSpPr>
          <p:nvPr>
            <p:ph type="sldNum" sz="quarter" idx="15"/>
          </p:nvPr>
        </p:nvSpPr>
        <p:spPr/>
        <p:txBody>
          <a:bodyPr/>
          <a:lstStyle>
            <a:lvl1pPr algn="ctr">
              <a:defRPr/>
            </a:lvl1pPr>
          </a:lstStyle>
          <a:p>
            <a:fld id="{E4E64D7E-9E06-4C32-9C8C-D7FCE18B8FD6}" type="slidenum">
              <a:rPr lang="en-US" smtClean="0"/>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313DB7A-303C-4B73-8288-8C05DDC89C65}" type="datetimeFigureOut">
              <a:rPr lang="en-US" smtClean="0"/>
              <a:t>3/15/2012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E64D7E-9E06-4C32-9C8C-D7FCE18B8FD6}" type="slidenum">
              <a:rPr lang="en-US" smtClean="0"/>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313DB7A-303C-4B73-8288-8C05DDC89C65}" type="datetimeFigureOut">
              <a:rPr lang="en-US" smtClean="0"/>
              <a:t>3/15/2012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E64D7E-9E06-4C32-9C8C-D7FCE18B8FD6}"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E4E64D7E-9E06-4C32-9C8C-D7FCE18B8FD6}" type="slidenum">
              <a:rPr lang="en-US" smtClean="0"/>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F313DB7A-303C-4B73-8288-8C05DDC89C65}" type="datetimeFigureOut">
              <a:rPr lang="en-US" smtClean="0"/>
              <a:t>3/15/2012</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313DB7A-303C-4B73-8288-8C05DDC89C65}" type="datetimeFigureOut">
              <a:rPr lang="en-US" smtClean="0"/>
              <a:t>3/15/2012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E64D7E-9E06-4C32-9C8C-D7FCE18B8FD6}"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13DB7A-303C-4B73-8288-8C05DDC89C65}" type="datetimeFigureOut">
              <a:rPr lang="en-US" smtClean="0"/>
              <a:t>3/15/2012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E64D7E-9E06-4C32-9C8C-D7FCE18B8FD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F313DB7A-303C-4B73-8288-8C05DDC89C65}" type="datetimeFigureOut">
              <a:rPr lang="en-US" smtClean="0"/>
              <a:t>3/15/2012</a:t>
            </a:fld>
            <a:endParaRPr lang="en-US"/>
          </a:p>
        </p:txBody>
      </p:sp>
      <p:sp>
        <p:nvSpPr>
          <p:cNvPr id="9" name="Slide Number Placeholder 8"/>
          <p:cNvSpPr>
            <a:spLocks noGrp="1"/>
          </p:cNvSpPr>
          <p:nvPr>
            <p:ph type="sldNum" sz="quarter" idx="15"/>
          </p:nvPr>
        </p:nvSpPr>
        <p:spPr/>
        <p:txBody>
          <a:bodyPr/>
          <a:lstStyle/>
          <a:p>
            <a:fld id="{E4E64D7E-9E06-4C32-9C8C-D7FCE18B8FD6}" type="slidenum">
              <a:rPr lang="en-US" smtClean="0"/>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F313DB7A-303C-4B73-8288-8C05DDC89C65}" type="datetimeFigureOut">
              <a:rPr lang="en-US" smtClean="0"/>
              <a:t>3/15/2012</a:t>
            </a:fld>
            <a:endParaRPr lang="en-US"/>
          </a:p>
        </p:txBody>
      </p:sp>
      <p:sp>
        <p:nvSpPr>
          <p:cNvPr id="9" name="Slide Number Placeholder 8"/>
          <p:cNvSpPr>
            <a:spLocks noGrp="1"/>
          </p:cNvSpPr>
          <p:nvPr>
            <p:ph type="sldNum" sz="quarter" idx="11"/>
          </p:nvPr>
        </p:nvSpPr>
        <p:spPr/>
        <p:txBody>
          <a:bodyPr/>
          <a:lstStyle/>
          <a:p>
            <a:fld id="{E4E64D7E-9E06-4C32-9C8C-D7FCE18B8FD6}"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F313DB7A-303C-4B73-8288-8C05DDC89C65}" type="datetimeFigureOut">
              <a:rPr lang="en-US" smtClean="0"/>
              <a:t>3/15/2012</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E4E64D7E-9E06-4C32-9C8C-D7FCE18B8FD6}" type="slidenum">
              <a:rPr lang="en-US" smtClean="0"/>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esdtoolkit.org/discussion/default.htm" TargetMode="External"/><Relationship Id="rId2" Type="http://schemas.openxmlformats.org/officeDocument/2006/relationships/hyperlink" Target="http://en.wikipedia.org/wiki/Education_for_Sustainable_Development"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Education for Sustainable Development</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838200"/>
            <a:ext cx="8077200" cy="369332"/>
          </a:xfrm>
          <a:prstGeom prst="rect">
            <a:avLst/>
          </a:prstGeom>
          <a:noFill/>
        </p:spPr>
        <p:txBody>
          <a:bodyPr wrap="square" rtlCol="0">
            <a:spAutoFit/>
          </a:bodyPr>
          <a:lstStyle/>
          <a:p>
            <a:r>
              <a:rPr lang="en-US" dirty="0" smtClean="0">
                <a:hlinkClick r:id="rId2"/>
              </a:rPr>
              <a:t>http://en.wikipedia.org/wiki/Education_for_Sustainable_Development</a:t>
            </a:r>
            <a:endParaRPr lang="en-US" dirty="0"/>
          </a:p>
        </p:txBody>
      </p:sp>
      <p:sp>
        <p:nvSpPr>
          <p:cNvPr id="5" name="TextBox 4"/>
          <p:cNvSpPr txBox="1"/>
          <p:nvPr/>
        </p:nvSpPr>
        <p:spPr>
          <a:xfrm>
            <a:off x="457200" y="1524000"/>
            <a:ext cx="8077200" cy="369332"/>
          </a:xfrm>
          <a:prstGeom prst="rect">
            <a:avLst/>
          </a:prstGeom>
          <a:noFill/>
        </p:spPr>
        <p:txBody>
          <a:bodyPr wrap="square" rtlCol="0">
            <a:spAutoFit/>
          </a:bodyPr>
          <a:lstStyle/>
          <a:p>
            <a:r>
              <a:rPr lang="en-US" dirty="0" smtClean="0">
                <a:hlinkClick r:id="rId3"/>
              </a:rPr>
              <a:t>http://www.esdtoolkit.org/discussion/default.htm</a:t>
            </a:r>
            <a:endParaRPr lang="en-US" dirty="0"/>
          </a:p>
        </p:txBody>
      </p:sp>
      <p:sp>
        <p:nvSpPr>
          <p:cNvPr id="6" name="TextBox 5"/>
          <p:cNvSpPr txBox="1"/>
          <p:nvPr/>
        </p:nvSpPr>
        <p:spPr>
          <a:xfrm>
            <a:off x="533400" y="381000"/>
            <a:ext cx="7010400" cy="369332"/>
          </a:xfrm>
          <a:prstGeom prst="rect">
            <a:avLst/>
          </a:prstGeom>
          <a:noFill/>
        </p:spPr>
        <p:txBody>
          <a:bodyPr wrap="square" rtlCol="0">
            <a:spAutoFit/>
          </a:bodyPr>
          <a:lstStyle/>
          <a:p>
            <a:r>
              <a:rPr lang="en-US" dirty="0" smtClean="0"/>
              <a:t>References: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457200"/>
            <a:ext cx="8458200" cy="2308324"/>
          </a:xfrm>
          <a:prstGeom prst="rect">
            <a:avLst/>
          </a:prstGeom>
          <a:noFill/>
        </p:spPr>
        <p:txBody>
          <a:bodyPr wrap="square" rtlCol="0">
            <a:spAutoFit/>
          </a:bodyPr>
          <a:lstStyle/>
          <a:p>
            <a:r>
              <a:rPr lang="en-US" b="1" dirty="0" smtClean="0"/>
              <a:t>Sustainability education</a:t>
            </a:r>
            <a:r>
              <a:rPr lang="en-US" dirty="0"/>
              <a:t> (ES), </a:t>
            </a:r>
            <a:r>
              <a:rPr lang="en-US" b="1" dirty="0"/>
              <a:t>Education for Sustainability</a:t>
            </a:r>
            <a:r>
              <a:rPr lang="en-US" dirty="0"/>
              <a:t> (</a:t>
            </a:r>
            <a:r>
              <a:rPr lang="en-US" dirty="0" smtClean="0"/>
              <a:t>EFS</a:t>
            </a:r>
            <a:r>
              <a:rPr lang="en-US" dirty="0"/>
              <a:t>), and </a:t>
            </a:r>
            <a:r>
              <a:rPr lang="en-US" b="1" dirty="0"/>
              <a:t>Education for Sustainable Development</a:t>
            </a:r>
            <a:r>
              <a:rPr lang="en-US" dirty="0"/>
              <a:t> (ESD) are interchangeable terms describing the practice of teaching for </a:t>
            </a:r>
            <a:r>
              <a:rPr lang="en-US" dirty="0" smtClean="0"/>
              <a:t>sustainability. ESD </a:t>
            </a:r>
            <a:r>
              <a:rPr lang="en-US" dirty="0"/>
              <a:t>is the term most used internationally and by the United </a:t>
            </a:r>
            <a:r>
              <a:rPr lang="en-US" dirty="0" smtClean="0"/>
              <a:t>Nations. </a:t>
            </a:r>
          </a:p>
          <a:p>
            <a:endParaRPr lang="en-US" b="1" dirty="0"/>
          </a:p>
          <a:p>
            <a:r>
              <a:rPr lang="en-US" b="1" dirty="0" smtClean="0"/>
              <a:t>AGENDA 21 </a:t>
            </a:r>
            <a:r>
              <a:rPr lang="en-US" dirty="0" smtClean="0"/>
              <a:t>was </a:t>
            </a:r>
            <a:r>
              <a:rPr lang="en-US" dirty="0"/>
              <a:t>the first international document that identified education as an essential tool for achieving sustainable development and highlighted areas of action for education</a:t>
            </a:r>
            <a:r>
              <a:rPr lang="en-US" dirty="0" smtClean="0"/>
              <a:t>. </a:t>
            </a:r>
            <a:endParaRPr lang="en-US" dirty="0"/>
          </a:p>
        </p:txBody>
      </p:sp>
      <p:pic>
        <p:nvPicPr>
          <p:cNvPr id="3" name="Picture 2" descr="http://www.unesco.ca/en/activity/sciences/images/logo_DD.jpg"/>
          <p:cNvPicPr>
            <a:picLocks noChangeAspect="1" noChangeArrowheads="1"/>
          </p:cNvPicPr>
          <p:nvPr/>
        </p:nvPicPr>
        <p:blipFill>
          <a:blip r:embed="rId2"/>
          <a:srcRect/>
          <a:stretch>
            <a:fillRect/>
          </a:stretch>
        </p:blipFill>
        <p:spPr bwMode="auto">
          <a:xfrm>
            <a:off x="533400" y="2819400"/>
            <a:ext cx="2971800" cy="2971800"/>
          </a:xfrm>
          <a:prstGeom prst="rect">
            <a:avLst/>
          </a:prstGeom>
          <a:noFill/>
        </p:spPr>
      </p:pic>
      <p:sp>
        <p:nvSpPr>
          <p:cNvPr id="4" name="TextBox 3"/>
          <p:cNvSpPr txBox="1"/>
          <p:nvPr/>
        </p:nvSpPr>
        <p:spPr>
          <a:xfrm>
            <a:off x="3657600" y="2819400"/>
            <a:ext cx="4876800" cy="1200329"/>
          </a:xfrm>
          <a:prstGeom prst="rect">
            <a:avLst/>
          </a:prstGeom>
          <a:noFill/>
        </p:spPr>
        <p:txBody>
          <a:bodyPr wrap="square" rtlCol="0">
            <a:spAutoFit/>
          </a:bodyPr>
          <a:lstStyle/>
          <a:p>
            <a:r>
              <a:rPr lang="en-US" dirty="0" smtClean="0"/>
              <a:t>It </a:t>
            </a:r>
            <a:r>
              <a:rPr lang="en-US" dirty="0"/>
              <a:t>is an action plan of the </a:t>
            </a:r>
            <a:r>
              <a:rPr lang="en-US" dirty="0" smtClean="0"/>
              <a:t>United Nations(UN</a:t>
            </a:r>
            <a:r>
              <a:rPr lang="en-US" dirty="0"/>
              <a:t>) related to </a:t>
            </a:r>
            <a:r>
              <a:rPr lang="en-US" dirty="0" smtClean="0"/>
              <a:t>sustainable development and </a:t>
            </a:r>
            <a:r>
              <a:rPr lang="en-US" dirty="0"/>
              <a:t>was an outcome of the </a:t>
            </a:r>
            <a:r>
              <a:rPr lang="en-US" dirty="0" smtClean="0"/>
              <a:t>United Nations Conference on Environment and Development (UNCED</a:t>
            </a:r>
            <a:r>
              <a:rPr lang="en-US" dirty="0"/>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457200"/>
            <a:ext cx="8153400" cy="4524315"/>
          </a:xfrm>
          <a:prstGeom prst="rect">
            <a:avLst/>
          </a:prstGeom>
          <a:noFill/>
        </p:spPr>
        <p:txBody>
          <a:bodyPr wrap="square" rtlCol="0">
            <a:spAutoFit/>
          </a:bodyPr>
          <a:lstStyle/>
          <a:p>
            <a:r>
              <a:rPr lang="en-US" dirty="0"/>
              <a:t>Here are some effective explanations of sustainable development created for different </a:t>
            </a:r>
            <a:r>
              <a:rPr lang="en-US" dirty="0" smtClean="0"/>
              <a:t>audiences: </a:t>
            </a:r>
          </a:p>
          <a:p>
            <a:endParaRPr lang="en-US" dirty="0"/>
          </a:p>
          <a:p>
            <a:r>
              <a:rPr lang="en-US" dirty="0" smtClean="0"/>
              <a:t>Sustainable </a:t>
            </a:r>
            <a:r>
              <a:rPr lang="en-US" dirty="0"/>
              <a:t>development has three components: environment, society, and economy. If you consider the three to be overlapping circles of the same size, the area of overlap in the center is human well-being. As the environment, society, and economy become more aligned, the area of overlap increases, and so does human </a:t>
            </a:r>
            <a:r>
              <a:rPr lang="en-US" dirty="0" smtClean="0"/>
              <a:t>well-being.</a:t>
            </a:r>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a:p>
            <a:endParaRPr lang="en-US" dirty="0"/>
          </a:p>
        </p:txBody>
      </p:sp>
      <p:pic>
        <p:nvPicPr>
          <p:cNvPr id="3" name="Picture 2" descr="sustainabledevelopment.png"/>
          <p:cNvPicPr>
            <a:picLocks noChangeAspect="1"/>
          </p:cNvPicPr>
          <p:nvPr/>
        </p:nvPicPr>
        <p:blipFill>
          <a:blip r:embed="rId2"/>
          <a:stretch>
            <a:fillRect/>
          </a:stretch>
        </p:blipFill>
        <p:spPr>
          <a:xfrm>
            <a:off x="685800" y="2971800"/>
            <a:ext cx="7931699" cy="31242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381000"/>
            <a:ext cx="7772400" cy="3970318"/>
          </a:xfrm>
          <a:prstGeom prst="rect">
            <a:avLst/>
          </a:prstGeom>
          <a:noFill/>
        </p:spPr>
        <p:txBody>
          <a:bodyPr wrap="square" rtlCol="0">
            <a:spAutoFit/>
          </a:bodyPr>
          <a:lstStyle/>
          <a:p>
            <a:r>
              <a:rPr lang="en-US" dirty="0" smtClean="0"/>
              <a:t>The National Town Meeting on Sustainability (May 1999) in Detroit, Michigan, established that the term "sustainable development," although frequently used, is not well understood. We believe that it means new technologies and new ways of doing business, which allow us to improve quality of life today in all economic, environmental, and social dimensions, without impairing the ability of future generations to enjoy quality of life and opportunity at least as good as ours.</a:t>
            </a:r>
          </a:p>
          <a:p>
            <a:endParaRPr lang="en-US" dirty="0" smtClean="0"/>
          </a:p>
          <a:p>
            <a:r>
              <a:rPr lang="en-US" dirty="0" smtClean="0"/>
              <a:t>The human rights community says that sustainability is attainable through and supported by peace, justice, and democracy.</a:t>
            </a:r>
          </a:p>
          <a:p>
            <a:endParaRPr lang="en-US" dirty="0" smtClean="0"/>
          </a:p>
          <a:p>
            <a:r>
              <a:rPr lang="en-US" dirty="0" smtClean="0"/>
              <a:t>Economics educators say sustainability is living on the interest rather than the principle.</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76600" y="381000"/>
            <a:ext cx="5334000" cy="2031325"/>
          </a:xfrm>
          <a:prstGeom prst="rect">
            <a:avLst/>
          </a:prstGeom>
          <a:noFill/>
        </p:spPr>
        <p:txBody>
          <a:bodyPr wrap="square" rtlCol="0">
            <a:spAutoFit/>
          </a:bodyPr>
          <a:lstStyle/>
          <a:p>
            <a:endParaRPr lang="en-US" dirty="0"/>
          </a:p>
          <a:p>
            <a:r>
              <a:rPr lang="en-US" dirty="0" smtClean="0"/>
              <a:t>Education is an essential tool for achieving sustainability. People around the world recognize that current economic development trends are not sustainable and that public awareness, education, and training are key to moving society toward sustainability. </a:t>
            </a:r>
            <a:endParaRPr lang="en-US" dirty="0"/>
          </a:p>
        </p:txBody>
      </p:sp>
      <p:pic>
        <p:nvPicPr>
          <p:cNvPr id="3" name="Picture 2" descr="images (1).jpg"/>
          <p:cNvPicPr>
            <a:picLocks noChangeAspect="1"/>
          </p:cNvPicPr>
          <p:nvPr/>
        </p:nvPicPr>
        <p:blipFill>
          <a:blip r:embed="rId2"/>
          <a:stretch>
            <a:fillRect/>
          </a:stretch>
        </p:blipFill>
        <p:spPr>
          <a:xfrm>
            <a:off x="457200" y="381000"/>
            <a:ext cx="2703512" cy="1981200"/>
          </a:xfrm>
          <a:prstGeom prst="rect">
            <a:avLst/>
          </a:prstGeom>
        </p:spPr>
      </p:pic>
      <p:sp>
        <p:nvSpPr>
          <p:cNvPr id="5" name="TextBox 4"/>
          <p:cNvSpPr txBox="1"/>
          <p:nvPr/>
        </p:nvSpPr>
        <p:spPr>
          <a:xfrm>
            <a:off x="609600" y="2667000"/>
            <a:ext cx="8001000" cy="2585323"/>
          </a:xfrm>
          <a:prstGeom prst="rect">
            <a:avLst/>
          </a:prstGeom>
          <a:noFill/>
        </p:spPr>
        <p:txBody>
          <a:bodyPr wrap="square" rtlCol="0">
            <a:spAutoFit/>
          </a:bodyPr>
          <a:lstStyle/>
          <a:p>
            <a:r>
              <a:rPr lang="en-US" dirty="0"/>
              <a:t>Beyond that, there is little agreement. People argue about the meaning of sustainable development and whether or not it is attainable. They have different visions of what sustainable societies will look like and how they will function</a:t>
            </a:r>
            <a:r>
              <a:rPr lang="en-US" dirty="0" smtClean="0"/>
              <a:t>.</a:t>
            </a:r>
          </a:p>
          <a:p>
            <a:endParaRPr lang="en-US" dirty="0"/>
          </a:p>
          <a:p>
            <a:r>
              <a:rPr lang="en-US" dirty="0"/>
              <a:t>An important distinction is the difference between education </a:t>
            </a:r>
            <a:r>
              <a:rPr lang="en-US" i="1" dirty="0"/>
              <a:t>about</a:t>
            </a:r>
            <a:r>
              <a:rPr lang="en-US" dirty="0"/>
              <a:t> sustainable development and education </a:t>
            </a:r>
            <a:r>
              <a:rPr lang="en-US" i="1" dirty="0" smtClean="0"/>
              <a:t>for </a:t>
            </a:r>
            <a:r>
              <a:rPr lang="en-US" dirty="0" smtClean="0"/>
              <a:t>sustainable </a:t>
            </a:r>
            <a:r>
              <a:rPr lang="en-US" dirty="0"/>
              <a:t>development. The first is an awareness lesson or theoretical discussion. The second is the use of education as a tool to achieve sustainability.</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381000"/>
            <a:ext cx="8153400" cy="3693319"/>
          </a:xfrm>
          <a:prstGeom prst="rect">
            <a:avLst/>
          </a:prstGeom>
          <a:noFill/>
        </p:spPr>
        <p:txBody>
          <a:bodyPr wrap="square" rtlCol="0">
            <a:spAutoFit/>
          </a:bodyPr>
          <a:lstStyle/>
          <a:p>
            <a:r>
              <a:rPr lang="en-US" dirty="0"/>
              <a:t>Consider for instance, that when education levels are low, economies are often limited to resource extraction and agriculture. In many countries, the current level of basic education is so low that it severely hinders development options and plans for a sustainable future. A higher education level is necessary to create jobs and industries that are "greener" (i.e., those having lower environmental impacts) and more sustainable</a:t>
            </a:r>
            <a:r>
              <a:rPr lang="en-US" dirty="0" smtClean="0"/>
              <a:t>.</a:t>
            </a:r>
          </a:p>
          <a:p>
            <a:endParaRPr lang="en-US" dirty="0"/>
          </a:p>
          <a:p>
            <a:r>
              <a:rPr lang="en-US" dirty="0"/>
              <a:t>The relationship between education and sustainable development is complex. Generally, research shows that basic education is key to a nation's ability to develop and achieve sustainability targets. Research has shown that education can improve agricultural productivity, enhance the status of women, reduce population growth rates, enhance environmental protection, and generally raise the standard of living.</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1371600"/>
            <a:ext cx="8305800" cy="3693319"/>
          </a:xfrm>
          <a:prstGeom prst="rect">
            <a:avLst/>
          </a:prstGeom>
        </p:spPr>
        <p:txBody>
          <a:bodyPr wrap="square">
            <a:spAutoFit/>
          </a:bodyPr>
          <a:lstStyle/>
          <a:p>
            <a:r>
              <a:rPr lang="en-US" b="1" dirty="0"/>
              <a:t>Education directly affects sustainability plans in the following three areas</a:t>
            </a:r>
            <a:r>
              <a:rPr lang="en-US" b="1" dirty="0" smtClean="0"/>
              <a:t>:</a:t>
            </a:r>
          </a:p>
          <a:p>
            <a:endParaRPr lang="en-US" b="1" dirty="0"/>
          </a:p>
          <a:p>
            <a:r>
              <a:rPr lang="en-US" b="1" dirty="0"/>
              <a:t>Implementation.</a:t>
            </a:r>
            <a:r>
              <a:rPr lang="en-US" dirty="0"/>
              <a:t> An educated citizenry is vital to implementing informed and sustainable development. In fact, a national sustainability plan can be enhanced or limited by the level of education attained by the nation's citizens. Nations with high illiteracy rates and unskilled workforces have fewer development options. For the most part, these nations are forced to buy energy and manufactured goods on the international market with hard currency. To acquire hard currency, these countries need international trade; usually this leads to exploitation of natural resources or conversion of lands from self-sufficient family-based farming to cash-crop agriculture. An educated workforce is key to moving beyond an extractive and agricultural economy</a:t>
            </a:r>
            <a:r>
              <a:rPr lang="en-US" dirty="0" smtClean="0"/>
              <a:t>.</a:t>
            </a:r>
          </a:p>
          <a:p>
            <a:endParaRPr lang="en-US"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219200"/>
            <a:ext cx="8077200" cy="3693319"/>
          </a:xfrm>
          <a:prstGeom prst="rect">
            <a:avLst/>
          </a:prstGeom>
        </p:spPr>
        <p:txBody>
          <a:bodyPr wrap="square">
            <a:spAutoFit/>
          </a:bodyPr>
          <a:lstStyle/>
          <a:p>
            <a:r>
              <a:rPr lang="en-US" b="1" dirty="0" smtClean="0"/>
              <a:t>Decision making.</a:t>
            </a:r>
            <a:r>
              <a:rPr lang="en-US" dirty="0" smtClean="0"/>
              <a:t> Good community-based decisions - which will affect social, economic, and environmental well-being - also depend on educated citizens. Development options, especially "greener" development options, expand as education increases. For example, a community with an abundance of skilled labor and technically trained people can persuade a corporation to locate a new information-technology and software-development facility nearby. Citizens can also act to protect their communities by analyzing reports and data that address community issues and helping shape a community response. For example, citizens who were concerned about water pollution reported in a nearby watershed started monitoring the water quality of local streams. Based on their data and information found on the World Wide Web, they fought against the development of a new golf-course, which would have used large amounts of fertilizer and herbicide in maintenance of the grounds.</a:t>
            </a:r>
            <a:endParaRPr lang="en-US"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2438400"/>
            <a:ext cx="7848600" cy="1754326"/>
          </a:xfrm>
          <a:prstGeom prst="rect">
            <a:avLst/>
          </a:prstGeom>
        </p:spPr>
        <p:txBody>
          <a:bodyPr wrap="square">
            <a:spAutoFit/>
          </a:bodyPr>
          <a:lstStyle/>
          <a:p>
            <a:r>
              <a:rPr lang="en-US" b="1" dirty="0"/>
              <a:t>Quality of life.</a:t>
            </a:r>
            <a:r>
              <a:rPr lang="en-US" dirty="0"/>
              <a:t> Education is also central to improving quality of life. Education raises the economic status of families; it improves life conditions, lowers infant mortality, and improves the educational attainment of the next generation, thereby raising the next generation's chances for economic and social well-being. Improved education holds both individual and national implications.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117</TotalTime>
  <Words>463</Words>
  <Application>Microsoft Office PowerPoint</Application>
  <PresentationFormat>On-screen Show (4:3)</PresentationFormat>
  <Paragraphs>35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Paper</vt:lpstr>
      <vt:lpstr>Education for Sustainable Development</vt:lpstr>
      <vt:lpstr>Slide 2</vt:lpstr>
      <vt:lpstr>Slide 3</vt:lpstr>
      <vt:lpstr>Slide 4</vt:lpstr>
      <vt:lpstr>Slide 5</vt:lpstr>
      <vt:lpstr>Slide 6</vt:lpstr>
      <vt:lpstr>Slide 7</vt:lpstr>
      <vt:lpstr>Slide 8</vt:lpstr>
      <vt:lpstr>Slide 9</vt:lpstr>
      <vt:lpstr>Slide 10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 for Sustainable Development</dc:title>
  <dc:creator>HomeXp</dc:creator>
  <cp:lastModifiedBy>HomeXp</cp:lastModifiedBy>
  <cp:revision>12</cp:revision>
  <dcterms:created xsi:type="dcterms:W3CDTF">2012-03-15T12:15:04Z</dcterms:created>
  <dcterms:modified xsi:type="dcterms:W3CDTF">2012-03-15T14:12:30Z</dcterms:modified>
</cp:coreProperties>
</file>